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82" r:id="rId3"/>
    <p:sldId id="283" r:id="rId4"/>
    <p:sldId id="287" r:id="rId5"/>
    <p:sldId id="288" r:id="rId6"/>
    <p:sldId id="261" r:id="rId7"/>
    <p:sldId id="273" r:id="rId8"/>
    <p:sldId id="274" r:id="rId9"/>
    <p:sldId id="284" r:id="rId10"/>
    <p:sldId id="272" r:id="rId11"/>
    <p:sldId id="276" r:id="rId12"/>
    <p:sldId id="277" r:id="rId13"/>
    <p:sldId id="281" r:id="rId14"/>
    <p:sldId id="285" r:id="rId15"/>
    <p:sldId id="258" r:id="rId16"/>
    <p:sldId id="289" r:id="rId17"/>
    <p:sldId id="259" r:id="rId18"/>
    <p:sldId id="290" r:id="rId19"/>
    <p:sldId id="260" r:id="rId20"/>
    <p:sldId id="292" r:id="rId21"/>
    <p:sldId id="293" r:id="rId22"/>
    <p:sldId id="299" r:id="rId23"/>
    <p:sldId id="294" r:id="rId24"/>
    <p:sldId id="263" r:id="rId25"/>
    <p:sldId id="298" r:id="rId26"/>
    <p:sldId id="295" r:id="rId27"/>
    <p:sldId id="296" r:id="rId28"/>
    <p:sldId id="297" r:id="rId29"/>
    <p:sldId id="286" r:id="rId30"/>
    <p:sldId id="262" r:id="rId31"/>
    <p:sldId id="264" r:id="rId32"/>
    <p:sldId id="265" r:id="rId33"/>
    <p:sldId id="266" r:id="rId34"/>
    <p:sldId id="267" r:id="rId35"/>
    <p:sldId id="268" r:id="rId36"/>
    <p:sldId id="291" r:id="rId37"/>
    <p:sldId id="269" r:id="rId38"/>
    <p:sldId id="270" r:id="rId39"/>
    <p:sldId id="27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85"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94660"/>
  </p:normalViewPr>
  <p:slideViewPr>
    <p:cSldViewPr snapToGrid="0">
      <p:cViewPr>
        <p:scale>
          <a:sx n="75" d="100"/>
          <a:sy n="75" d="100"/>
        </p:scale>
        <p:origin x="378" y="0"/>
      </p:cViewPr>
      <p:guideLst>
        <p:guide pos="3885"/>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 Thursday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 Thursday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 Thursday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17577" y="2769952"/>
            <a:ext cx="1095684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利用机器学习构建材料相图、预测材料腐蚀性能</a:t>
            </a:r>
          </a:p>
        </p:txBody>
      </p:sp>
      <p:grpSp>
        <p:nvGrpSpPr>
          <p:cNvPr id="23" name="组合 22">
            <a:extLst>
              <a:ext uri="{FF2B5EF4-FFF2-40B4-BE49-F238E27FC236}">
                <a16:creationId xmlns:a16="http://schemas.microsoft.com/office/drawing/2014/main" id="{F7C3349E-139D-4F05-8B42-3A7E72BD517A}"/>
              </a:ext>
            </a:extLst>
          </p:cNvPr>
          <p:cNvGrpSpPr/>
          <p:nvPr/>
        </p:nvGrpSpPr>
        <p:grpSpPr>
          <a:xfrm>
            <a:off x="4175190" y="3706838"/>
            <a:ext cx="3871333" cy="404896"/>
            <a:chOff x="4175190" y="3648779"/>
            <a:chExt cx="3871333" cy="40489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6096000" y="3653565"/>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4175190" y="364877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grpSp>
        <p:nvGrpSpPr>
          <p:cNvPr id="22" name="组合 21">
            <a:extLst>
              <a:ext uri="{FF2B5EF4-FFF2-40B4-BE49-F238E27FC236}">
                <a16:creationId xmlns:a16="http://schemas.microsoft.com/office/drawing/2014/main" id="{2E9188D4-7808-4B4C-BBD2-D4598428B66B}"/>
              </a:ext>
            </a:extLst>
          </p:cNvPr>
          <p:cNvGrpSpPr/>
          <p:nvPr/>
        </p:nvGrpSpPr>
        <p:grpSpPr>
          <a:xfrm>
            <a:off x="4339771" y="3695673"/>
            <a:ext cx="3599543" cy="395569"/>
            <a:chOff x="3955988" y="3013380"/>
            <a:chExt cx="3599543" cy="395569"/>
          </a:xfrm>
        </p:grpSpPr>
        <p:cxnSp>
          <p:nvCxnSpPr>
            <p:cNvPr id="14" name="直接连接符 13">
              <a:extLst>
                <a:ext uri="{FF2B5EF4-FFF2-40B4-BE49-F238E27FC236}">
                  <a16:creationId xmlns:a16="http://schemas.microsoft.com/office/drawing/2014/main" id="{9C336A6B-A8A8-47F4-8EA0-A909113DD129}"/>
                </a:ext>
              </a:extLst>
            </p:cNvPr>
            <p:cNvCxnSpPr>
              <a:cxnSpLocks/>
            </p:cNvCxnSpPr>
            <p:nvPr/>
          </p:nvCxnSpPr>
          <p:spPr>
            <a:xfrm>
              <a:off x="3955988" y="3013380"/>
              <a:ext cx="3599543" cy="1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8AE2EB-B29E-4ED9-AB8A-39B8A2C74D19}"/>
                </a:ext>
              </a:extLst>
            </p:cNvPr>
            <p:cNvCxnSpPr>
              <a:cxnSpLocks/>
            </p:cNvCxnSpPr>
            <p:nvPr/>
          </p:nvCxnSpPr>
          <p:spPr>
            <a:xfrm>
              <a:off x="3955988" y="3408949"/>
              <a:ext cx="3599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p:txBody>
          <a:bodyPr/>
          <a:lstStyle/>
          <a:p>
            <a:fld id="{188BBDFE-764C-42E2-AD11-850F38D3D522}" type="slidenum">
              <a:rPr lang="zh-CN" altLang="en-US" smtClean="0"/>
              <a:t>1</a:t>
            </a:fld>
            <a:endParaRPr lang="zh-CN" altLang="en-US"/>
          </a:p>
        </p:txBody>
      </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5377540" y="464186"/>
            <a:ext cx="2577738"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824680"/>
            <a:ext cx="248194" cy="122046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472871"/>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1873591"/>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083105"/>
            <a:ext cx="204375" cy="96203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flipV="1">
            <a:off x="7955278" y="2237624"/>
            <a:ext cx="204376" cy="35180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2" name="文本框 11">
            <a:extLst>
              <a:ext uri="{FF2B5EF4-FFF2-40B4-BE49-F238E27FC236}">
                <a16:creationId xmlns:a16="http://schemas.microsoft.com/office/drawing/2014/main" id="{98AD0E2F-205B-4379-8168-D58F4B691E96}"/>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11</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14</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222417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15</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sp>
        <p:nvSpPr>
          <p:cNvPr id="15" name="矩形: 圆角 14">
            <a:extLst>
              <a:ext uri="{FF2B5EF4-FFF2-40B4-BE49-F238E27FC236}">
                <a16:creationId xmlns:a16="http://schemas.microsoft.com/office/drawing/2014/main" id="{3E279E65-C9D6-40BA-9C98-4835A2A7D1D4}"/>
              </a:ext>
            </a:extLst>
          </p:cNvPr>
          <p:cNvSpPr/>
          <p:nvPr/>
        </p:nvSpPr>
        <p:spPr>
          <a:xfrm>
            <a:off x="7573889" y="523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573889" y="1257177"/>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73889" y="1991134"/>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631295" y="2725091"/>
            <a:ext cx="4950491" cy="61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573889" y="3571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936723" y="1764784"/>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936722" y="249425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44981" y="335757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F2D10A84-10AF-41B2-9E5A-506B149EC934}"/>
              </a:ext>
            </a:extLst>
          </p:cNvPr>
          <p:cNvSpPr txBox="1"/>
          <p:nvPr/>
        </p:nvSpPr>
        <p:spPr>
          <a:xfrm>
            <a:off x="6132140" y="4811973"/>
            <a:ext cx="274320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16</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1737115" y="4945836"/>
            <a:ext cx="8717771" cy="830997"/>
            <a:chOff x="2960915" y="725714"/>
            <a:chExt cx="8717771"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777328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构建碳钢大气腐蚀预测模型</a:t>
              </a:r>
            </a:p>
          </p:txBody>
        </p:sp>
      </p:grpSp>
    </p:spTree>
    <p:extLst>
      <p:ext uri="{BB962C8B-B14F-4D97-AF65-F5344CB8AC3E}">
        <p14:creationId xmlns:p14="http://schemas.microsoft.com/office/powerpoint/2010/main" val="337477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17</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538702"/>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126756" y="3463675"/>
            <a:ext cx="3282649"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3324923" y="3457345"/>
            <a:ext cx="27710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126756" y="5153992"/>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11982" y="773734"/>
            <a:ext cx="3993005" cy="1044803"/>
            <a:chOff x="6637613" y="1616579"/>
            <a:chExt cx="3993005" cy="1044803"/>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6637613" y="1616579"/>
              <a:ext cx="3060857" cy="400110"/>
              <a:chOff x="6637613" y="1616579"/>
              <a:chExt cx="3060857" cy="40011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8636705" y="1636339"/>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8636705" y="1636339"/>
                    <a:ext cx="1061765" cy="307777"/>
                  </a:xfrm>
                  <a:prstGeom prst="rect">
                    <a:avLst/>
                  </a:prstGeom>
                  <a:blipFill>
                    <a:blip r:embed="rId3"/>
                    <a:stretch>
                      <a:fillRect l="-4598"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6637613" y="1616579"/>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Model1:</a:t>
                </a:r>
                <a:endParaRPr lang="zh-CN" altLang="en-US" sz="2000"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6211982" y="1849652"/>
            <a:ext cx="3993005" cy="1363674"/>
            <a:chOff x="6637613" y="1636339"/>
            <a:chExt cx="3993005" cy="1363674"/>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6637613" y="1636339"/>
              <a:ext cx="3530665" cy="402121"/>
              <a:chOff x="6637613" y="1636339"/>
              <a:chExt cx="3530665" cy="402121"/>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8636705" y="1636339"/>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8636705" y="1636339"/>
                    <a:ext cx="1531573" cy="377604"/>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6637613" y="163835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Model2:</a:t>
                </a:r>
                <a:endParaRPr lang="zh-CN" altLang="en-US" sz="2000"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38108" y="3223602"/>
            <a:ext cx="5590718" cy="1831608"/>
            <a:chOff x="6191426" y="4283540"/>
            <a:chExt cx="5590718" cy="183160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5"/>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6191426" y="428354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Model3:</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08082C5-F867-4A0D-9EB6-0E6D5E0C2579}"/>
                </a:ext>
              </a:extLst>
            </p:cNvPr>
            <p:cNvSpPr txBox="1"/>
            <p:nvPr/>
          </p:nvSpPr>
          <p:spPr>
            <a:xfrm>
              <a:off x="7381175" y="5745816"/>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7693222" y="4368398"/>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7693222" y="4368398"/>
                  <a:ext cx="2562176" cy="313291"/>
                </a:xfrm>
                <a:prstGeom prst="rect">
                  <a:avLst/>
                </a:prstGeom>
                <a:blipFill>
                  <a:blip r:embed="rId6"/>
                  <a:stretch>
                    <a:fillRect l="-1667" t="-1961" r="-1429"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132513" y="160337"/>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072469" y="5374265"/>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sp>
        <p:nvSpPr>
          <p:cNvPr id="47" name="矩形 46">
            <a:extLst>
              <a:ext uri="{FF2B5EF4-FFF2-40B4-BE49-F238E27FC236}">
                <a16:creationId xmlns:a16="http://schemas.microsoft.com/office/drawing/2014/main" id="{68462D41-54CD-4335-9BE1-801806AB12E5}"/>
              </a:ext>
            </a:extLst>
          </p:cNvPr>
          <p:cNvSpPr/>
          <p:nvPr/>
        </p:nvSpPr>
        <p:spPr>
          <a:xfrm>
            <a:off x="6339097" y="5078943"/>
            <a:ext cx="10887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Model4:</a:t>
            </a: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8000451" y="507894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40108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18</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312045" y="4945836"/>
            <a:ext cx="11567910" cy="830997"/>
            <a:chOff x="2960915" y="725714"/>
            <a:chExt cx="11567910" cy="830997"/>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062342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研究背景</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焊接接头成分、硬度与腐蚀性能之间的关系模型</a:t>
              </a:r>
            </a:p>
          </p:txBody>
        </p:sp>
      </p:grpSp>
    </p:spTree>
    <p:extLst>
      <p:ext uri="{BB962C8B-B14F-4D97-AF65-F5344CB8AC3E}">
        <p14:creationId xmlns:p14="http://schemas.microsoft.com/office/powerpoint/2010/main" val="40445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579935" y="736417"/>
            <a:ext cx="5049129" cy="4436473"/>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579935" y="5386087"/>
            <a:ext cx="5329646" cy="923330"/>
          </a:xfrm>
          <a:prstGeom prst="rect">
            <a:avLst/>
          </a:prstGeom>
        </p:spPr>
        <p:txBody>
          <a:bodyPr wrap="square">
            <a:spAutoFit/>
          </a:bodyPr>
          <a:lstStyle/>
          <a:p>
            <a:r>
              <a:rPr lang="zh-CN" altLang="en-US" dirty="0"/>
              <a:t>当两种不同金属焊接时，因电焊造成的高温会导致焊缝区和热影响区材料的成分和组织发生较大的变化，从而为</a:t>
            </a:r>
            <a:r>
              <a:rPr lang="zh-CN" altLang="en-US" b="1" dirty="0">
                <a:solidFill>
                  <a:srgbClr val="FF0000"/>
                </a:solidFill>
              </a:rPr>
              <a:t>高通量的材料成分分布</a:t>
            </a:r>
            <a:r>
              <a:rPr lang="zh-CN" altLang="en-US" dirty="0"/>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132513" y="736417"/>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132512" y="2121412"/>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
        <p:nvSpPr>
          <p:cNvPr id="18" name="文本框 17">
            <a:extLst>
              <a:ext uri="{FF2B5EF4-FFF2-40B4-BE49-F238E27FC236}">
                <a16:creationId xmlns:a16="http://schemas.microsoft.com/office/drawing/2014/main" id="{252F4DDB-8C08-49E3-8B9A-BBFEEAD0CFE5}"/>
              </a:ext>
            </a:extLst>
          </p:cNvPr>
          <p:cNvSpPr txBox="1"/>
          <p:nvPr/>
        </p:nvSpPr>
        <p:spPr>
          <a:xfrm>
            <a:off x="6132513" y="3198630"/>
            <a:ext cx="5924504" cy="3539430"/>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zh-CN" altLang="en-US" sz="2000" dirty="0">
                <a:latin typeface="微软雅黑" panose="020B0503020204020204" pitchFamily="34" charset="-122"/>
                <a:ea typeface="微软雅黑" panose="020B0503020204020204" pitchFamily="34" charset="-122"/>
              </a:rPr>
              <a:t>进行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张安明研究过不锈钢焊接接头</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屈金山研究过双相不锈钢焊接接头的</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很少有人通过模型构建焊接接头成分、硬度与材料腐蚀性能之间的关联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2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426858" cy="1596572"/>
            <a:chOff x="754742" y="1832429"/>
            <a:chExt cx="4426858" cy="1596572"/>
          </a:xfrm>
        </p:grpSpPr>
        <p:sp>
          <p:nvSpPr>
            <p:cNvPr id="3" name="梯形 2">
              <a:extLst>
                <a:ext uri="{FF2B5EF4-FFF2-40B4-BE49-F238E27FC236}">
                  <a16:creationId xmlns:a16="http://schemas.microsoft.com/office/drawing/2014/main" id="{8394A170-3596-41A4-813A-D9489517FC69}"/>
                </a:ext>
              </a:extLst>
            </p:cNvPr>
            <p:cNvSpPr/>
            <p:nvPr/>
          </p:nvSpPr>
          <p:spPr>
            <a:xfrm>
              <a:off x="2656114"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3164115"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21" name="组合 20">
            <a:extLst>
              <a:ext uri="{FF2B5EF4-FFF2-40B4-BE49-F238E27FC236}">
                <a16:creationId xmlns:a16="http://schemas.microsoft.com/office/drawing/2014/main" id="{FE3818D2-092F-468A-AB97-E2A790F605E4}"/>
              </a:ext>
            </a:extLst>
          </p:cNvPr>
          <p:cNvGrpSpPr/>
          <p:nvPr/>
        </p:nvGrpSpPr>
        <p:grpSpPr>
          <a:xfrm>
            <a:off x="3713285" y="1803502"/>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2975814" cy="830997"/>
            <a:chOff x="2960915" y="725714"/>
            <a:chExt cx="297581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p>
          </p:txBody>
        </p:sp>
      </p:grpSp>
      <p:grpSp>
        <p:nvGrpSpPr>
          <p:cNvPr id="31" name="组合 30">
            <a:extLst>
              <a:ext uri="{FF2B5EF4-FFF2-40B4-BE49-F238E27FC236}">
                <a16:creationId xmlns:a16="http://schemas.microsoft.com/office/drawing/2014/main" id="{DEE39469-5479-4DBD-9B28-F9C7466FD5D8}"/>
              </a:ext>
            </a:extLst>
          </p:cNvPr>
          <p:cNvGrpSpPr/>
          <p:nvPr/>
        </p:nvGrpSpPr>
        <p:grpSpPr>
          <a:xfrm>
            <a:off x="7676749" y="2630714"/>
            <a:ext cx="4515251" cy="1596572"/>
            <a:chOff x="8329891" y="2630714"/>
            <a:chExt cx="4515251"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329891" y="2630714"/>
              <a:ext cx="4515251" cy="1596572"/>
              <a:chOff x="6538686" y="2630714"/>
              <a:chExt cx="4515251"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6538686"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7801428" y="2630714"/>
                <a:ext cx="32525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9664571" y="2976893"/>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37" name="组合 36">
            <a:extLst>
              <a:ext uri="{FF2B5EF4-FFF2-40B4-BE49-F238E27FC236}">
                <a16:creationId xmlns:a16="http://schemas.microsoft.com/office/drawing/2014/main" id="{9F3C15E7-AE0A-4B17-A127-A04CAF1F7E2D}"/>
              </a:ext>
            </a:extLst>
          </p:cNvPr>
          <p:cNvGrpSpPr/>
          <p:nvPr/>
        </p:nvGrpSpPr>
        <p:grpSpPr>
          <a:xfrm>
            <a:off x="5393520" y="4145501"/>
            <a:ext cx="2975814" cy="830997"/>
            <a:chOff x="2960915" y="725714"/>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在数据处理的过程中，多处采用自适应的手段，减少人为干预引起的误差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数据采用去噪处理，避免遗漏材料在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曲线中的特征峰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尝试多种不同的相似度计算方法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曲线相似度计算的过程中考虑材料的成分因素</a:t>
            </a:r>
          </a:p>
        </p:txBody>
      </p:sp>
    </p:spTree>
    <p:extLst>
      <p:ext uri="{BB962C8B-B14F-4D97-AF65-F5344CB8AC3E}">
        <p14:creationId xmlns:p14="http://schemas.microsoft.com/office/powerpoint/2010/main" val="290722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295ACEC-2863-4C38-9FD5-EC3A664C268B}"/>
              </a:ext>
            </a:extLst>
          </p:cNvPr>
          <p:cNvSpPr/>
          <p:nvPr/>
        </p:nvSpPr>
        <p:spPr>
          <a:xfrm>
            <a:off x="3070499" y="554193"/>
            <a:ext cx="5904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通过材料组合芯片技术快速构建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b="1" dirty="0">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b="1" dirty="0">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25</a:t>
            </a:fld>
            <a:endParaRPr lang="zh-CN" altLang="en-US"/>
          </a:p>
        </p:txBody>
      </p:sp>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3482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02</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新颖</a:t>
            </a:r>
            <a:r>
              <a:rPr lang="zh-CN" altLang="en-US" sz="2000" dirty="0">
                <a:latin typeface="微软雅黑" panose="020B0503020204020204" pitchFamily="34" charset="-122"/>
                <a:ea typeface="微软雅黑" panose="020B0503020204020204" pitchFamily="34" charset="-122"/>
              </a:rPr>
              <a:t>的高通量成分分布来源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较少有人构建材料成分、硬度与材料腐蚀性能的关系模型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运用深度强化学习构建模型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45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29</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30</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31</a:t>
            </a:fld>
            <a:endParaRPr lang="zh-CN" altLang="en-US"/>
          </a:p>
        </p:txBody>
      </p:sp>
    </p:spTree>
    <p:extLst>
      <p:ext uri="{BB962C8B-B14F-4D97-AF65-F5344CB8AC3E}">
        <p14:creationId xmlns:p14="http://schemas.microsoft.com/office/powerpoint/2010/main" val="678864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25AB7D7-B883-43A0-9123-326FBF0544BC}"/>
              </a:ext>
            </a:extLst>
          </p:cNvPr>
          <p:cNvSpPr>
            <a:spLocks noGrp="1"/>
          </p:cNvSpPr>
          <p:nvPr>
            <p:ph type="sldNum" sz="quarter" idx="12"/>
          </p:nvPr>
        </p:nvSpPr>
        <p:spPr/>
        <p:txBody>
          <a:bodyPr/>
          <a:lstStyle/>
          <a:p>
            <a:fld id="{188BBDFE-764C-42E2-AD11-850F38D3D522}" type="slidenum">
              <a:rPr lang="zh-CN" altLang="en-US" smtClean="0"/>
              <a:t>32</a:t>
            </a:fld>
            <a:endParaRPr lang="zh-CN" altLang="en-US"/>
          </a:p>
        </p:txBody>
      </p:sp>
    </p:spTree>
    <p:extLst>
      <p:ext uri="{BB962C8B-B14F-4D97-AF65-F5344CB8AC3E}">
        <p14:creationId xmlns:p14="http://schemas.microsoft.com/office/powerpoint/2010/main" val="64146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BEE6A4-218A-4596-9635-7913B17B2124}"/>
              </a:ext>
            </a:extLst>
          </p:cNvPr>
          <p:cNvSpPr>
            <a:spLocks noGrp="1"/>
          </p:cNvSpPr>
          <p:nvPr>
            <p:ph type="sldNum" sz="quarter" idx="12"/>
          </p:nvPr>
        </p:nvSpPr>
        <p:spPr/>
        <p:txBody>
          <a:bodyPr/>
          <a:lstStyle/>
          <a:p>
            <a:fld id="{188BBDFE-764C-42E2-AD11-850F38D3D522}" type="slidenum">
              <a:rPr lang="zh-CN" altLang="en-US" smtClean="0"/>
              <a:t>33</a:t>
            </a:fld>
            <a:endParaRPr lang="zh-CN" altLang="en-US"/>
          </a:p>
        </p:txBody>
      </p:sp>
    </p:spTree>
    <p:extLst>
      <p:ext uri="{BB962C8B-B14F-4D97-AF65-F5344CB8AC3E}">
        <p14:creationId xmlns:p14="http://schemas.microsoft.com/office/powerpoint/2010/main" val="3503192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3BA08B-D8B0-4C90-96F0-C91929C0B620}"/>
              </a:ext>
            </a:extLst>
          </p:cNvPr>
          <p:cNvSpPr>
            <a:spLocks noGrp="1"/>
          </p:cNvSpPr>
          <p:nvPr>
            <p:ph type="sldNum" sz="quarter" idx="12"/>
          </p:nvPr>
        </p:nvSpPr>
        <p:spPr/>
        <p:txBody>
          <a:bodyPr/>
          <a:lstStyle/>
          <a:p>
            <a:fld id="{188BBDFE-764C-42E2-AD11-850F38D3D522}" type="slidenum">
              <a:rPr lang="zh-CN" altLang="en-US" smtClean="0"/>
              <a:t>34</a:t>
            </a:fld>
            <a:endParaRPr lang="zh-CN" altLang="en-US"/>
          </a:p>
        </p:txBody>
      </p:sp>
    </p:spTree>
    <p:extLst>
      <p:ext uri="{BB962C8B-B14F-4D97-AF65-F5344CB8AC3E}">
        <p14:creationId xmlns:p14="http://schemas.microsoft.com/office/powerpoint/2010/main" val="1952912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7BC9C1-C723-4E99-89D1-9B59A70652FE}"/>
              </a:ext>
            </a:extLst>
          </p:cNvPr>
          <p:cNvSpPr>
            <a:spLocks noGrp="1"/>
          </p:cNvSpPr>
          <p:nvPr>
            <p:ph type="sldNum" sz="quarter" idx="12"/>
          </p:nvPr>
        </p:nvSpPr>
        <p:spPr/>
        <p:txBody>
          <a:bodyPr/>
          <a:lstStyle/>
          <a:p>
            <a:fld id="{188BBDFE-764C-42E2-AD11-850F38D3D522}" type="slidenum">
              <a:rPr lang="zh-CN" altLang="en-US" smtClean="0"/>
              <a:t>35</a:t>
            </a:fld>
            <a:endParaRPr lang="zh-CN" altLang="en-US"/>
          </a:p>
        </p:txBody>
      </p:sp>
    </p:spTree>
    <p:extLst>
      <p:ext uri="{BB962C8B-B14F-4D97-AF65-F5344CB8AC3E}">
        <p14:creationId xmlns:p14="http://schemas.microsoft.com/office/powerpoint/2010/main" val="3566191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672F9114-DDAB-4EE7-89FA-101BDBF53C3C}"/>
              </a:ext>
            </a:extLst>
          </p:cNvPr>
          <p:cNvGrpSpPr/>
          <p:nvPr/>
        </p:nvGrpSpPr>
        <p:grpSpPr>
          <a:xfrm>
            <a:off x="4608093" y="4962622"/>
            <a:ext cx="2975814" cy="830997"/>
            <a:chOff x="2960915" y="725714"/>
            <a:chExt cx="2975814" cy="830997"/>
          </a:xfrm>
        </p:grpSpPr>
        <p:sp>
          <p:nvSpPr>
            <p:cNvPr id="15" name="文本框 14">
              <a:extLst>
                <a:ext uri="{FF2B5EF4-FFF2-40B4-BE49-F238E27FC236}">
                  <a16:creationId xmlns:a16="http://schemas.microsoft.com/office/drawing/2014/main" id="{45FFE8C3-6EFC-4C3A-AA47-A48E96F1B668}"/>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80114BA-B1E9-463E-A653-1BDA82FDEDD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36</a:t>
            </a:fld>
            <a:endParaRPr lang="zh-CN" altLang="en-US"/>
          </a:p>
        </p:txBody>
      </p:sp>
    </p:spTree>
    <p:extLst>
      <p:ext uri="{BB962C8B-B14F-4D97-AF65-F5344CB8AC3E}">
        <p14:creationId xmlns:p14="http://schemas.microsoft.com/office/powerpoint/2010/main" val="3422303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C2812D-676F-4464-9761-F0FD9A3949CB}"/>
              </a:ext>
            </a:extLst>
          </p:cNvPr>
          <p:cNvSpPr>
            <a:spLocks noGrp="1"/>
          </p:cNvSpPr>
          <p:nvPr>
            <p:ph type="sldNum" sz="quarter" idx="12"/>
          </p:nvPr>
        </p:nvSpPr>
        <p:spPr/>
        <p:txBody>
          <a:bodyPr/>
          <a:lstStyle/>
          <a:p>
            <a:fld id="{188BBDFE-764C-42E2-AD11-850F38D3D522}" type="slidenum">
              <a:rPr lang="zh-CN" altLang="en-US" smtClean="0"/>
              <a:t>37</a:t>
            </a:fld>
            <a:endParaRPr lang="zh-CN" altLang="en-US"/>
          </a:p>
        </p:txBody>
      </p:sp>
    </p:spTree>
    <p:extLst>
      <p:ext uri="{BB962C8B-B14F-4D97-AF65-F5344CB8AC3E}">
        <p14:creationId xmlns:p14="http://schemas.microsoft.com/office/powerpoint/2010/main" val="3753045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123B0-5365-4CA7-90E1-FF5570B69304}"/>
              </a:ext>
            </a:extLst>
          </p:cNvPr>
          <p:cNvSpPr>
            <a:spLocks noGrp="1"/>
          </p:cNvSpPr>
          <p:nvPr>
            <p:ph type="sldNum" sz="quarter" idx="12"/>
          </p:nvPr>
        </p:nvSpPr>
        <p:spPr/>
        <p:txBody>
          <a:bodyPr/>
          <a:lstStyle/>
          <a:p>
            <a:fld id="{188BBDFE-764C-42E2-AD11-850F38D3D522}" type="slidenum">
              <a:rPr lang="zh-CN" altLang="en-US" smtClean="0"/>
              <a:t>38</a:t>
            </a:fld>
            <a:endParaRPr lang="zh-CN" altLang="en-US"/>
          </a:p>
        </p:txBody>
      </p:sp>
    </p:spTree>
    <p:extLst>
      <p:ext uri="{BB962C8B-B14F-4D97-AF65-F5344CB8AC3E}">
        <p14:creationId xmlns:p14="http://schemas.microsoft.com/office/powerpoint/2010/main" val="3939491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E6D32AA-2F7E-4D8E-B09E-257FC3BC410A}"/>
              </a:ext>
            </a:extLst>
          </p:cNvPr>
          <p:cNvSpPr>
            <a:spLocks noGrp="1"/>
          </p:cNvSpPr>
          <p:nvPr>
            <p:ph type="sldNum" sz="quarter" idx="12"/>
          </p:nvPr>
        </p:nvSpPr>
        <p:spPr/>
        <p:txBody>
          <a:bodyPr/>
          <a:lstStyle/>
          <a:p>
            <a:fld id="{188BBDFE-764C-42E2-AD11-850F38D3D522}" type="slidenum">
              <a:rPr lang="zh-CN" altLang="en-US" smtClean="0"/>
              <a:t>39</a:t>
            </a:fld>
            <a:endParaRPr lang="zh-CN" altLang="en-US"/>
          </a:p>
        </p:txBody>
      </p:sp>
    </p:spTree>
    <p:extLst>
      <p:ext uri="{BB962C8B-B14F-4D97-AF65-F5344CB8AC3E}">
        <p14:creationId xmlns:p14="http://schemas.microsoft.com/office/powerpoint/2010/main" val="336223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87A901-D1AE-446B-A32C-43BA1BD28A94}"/>
              </a:ext>
            </a:extLst>
          </p:cNvPr>
          <p:cNvPicPr>
            <a:picLocks noChangeAspect="1"/>
          </p:cNvPicPr>
          <p:nvPr/>
        </p:nvPicPr>
        <p:blipFill rotWithShape="1">
          <a:blip r:embed="rId2">
            <a:extLst>
              <a:ext uri="{28A0092B-C50C-407E-A947-70E740481C1C}">
                <a14:useLocalDpi xmlns:a14="http://schemas.microsoft.com/office/drawing/2010/main" val="0"/>
              </a:ext>
            </a:extLst>
          </a:blip>
          <a:srcRect t="19064"/>
          <a:stretch/>
        </p:blipFill>
        <p:spPr>
          <a:xfrm>
            <a:off x="0" y="0"/>
            <a:ext cx="12192000" cy="6857999"/>
          </a:xfrm>
          <a:prstGeom prst="rect">
            <a:avLst/>
          </a:prstGeom>
        </p:spPr>
      </p:pic>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spTree>
    <p:extLst>
      <p:ext uri="{BB962C8B-B14F-4D97-AF65-F5344CB8AC3E}">
        <p14:creationId xmlns:p14="http://schemas.microsoft.com/office/powerpoint/2010/main" val="104863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pic>
        <p:nvPicPr>
          <p:cNvPr id="7" name="图片 6">
            <a:extLst>
              <a:ext uri="{FF2B5EF4-FFF2-40B4-BE49-F238E27FC236}">
                <a16:creationId xmlns:a16="http://schemas.microsoft.com/office/drawing/2014/main" id="{69175318-14B1-4F18-9406-BA842A7A1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8" y="1086546"/>
            <a:ext cx="5281799" cy="5255521"/>
          </a:xfrm>
          <a:prstGeom prst="rect">
            <a:avLst/>
          </a:prstGeom>
        </p:spPr>
      </p:pic>
      <p:pic>
        <p:nvPicPr>
          <p:cNvPr id="8" name="图片 7">
            <a:extLst>
              <a:ext uri="{FF2B5EF4-FFF2-40B4-BE49-F238E27FC236}">
                <a16:creationId xmlns:a16="http://schemas.microsoft.com/office/drawing/2014/main" id="{04BDFF23-A35B-44F9-959F-1EA32FBB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9" name="文本框 8">
            <a:extLst>
              <a:ext uri="{FF2B5EF4-FFF2-40B4-BE49-F238E27FC236}">
                <a16:creationId xmlns:a16="http://schemas.microsoft.com/office/drawing/2014/main" id="{5AE7B8ED-1E21-40DE-994C-923A089A12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22318C7-7991-4D94-88C8-A34CB71F124A}"/>
              </a:ext>
            </a:extLst>
          </p:cNvPr>
          <p:cNvSpPr txBox="1"/>
          <p:nvPr/>
        </p:nvSpPr>
        <p:spPr>
          <a:xfrm>
            <a:off x="7743493" y="4740740"/>
            <a:ext cx="3416320" cy="523220"/>
          </a:xfrm>
          <a:prstGeom prst="rect">
            <a:avLst/>
          </a:prstGeom>
          <a:noFill/>
        </p:spPr>
        <p:txBody>
          <a:bodyPr wrap="none" rtlCol="0">
            <a:spAutoFit/>
          </a:bodyPr>
          <a:lstStyle/>
          <a:p>
            <a:pPr algn="l"/>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材料高通量实验技术</a:t>
            </a:r>
          </a:p>
        </p:txBody>
      </p:sp>
      <p:sp>
        <p:nvSpPr>
          <p:cNvPr id="11" name="文本框 10">
            <a:extLst>
              <a:ext uri="{FF2B5EF4-FFF2-40B4-BE49-F238E27FC236}">
                <a16:creationId xmlns:a16="http://schemas.microsoft.com/office/drawing/2014/main" id="{CE60C4DF-8472-4643-BBC3-071B490A59DB}"/>
              </a:ext>
            </a:extLst>
          </p:cNvPr>
          <p:cNvSpPr txBox="1"/>
          <p:nvPr/>
        </p:nvSpPr>
        <p:spPr>
          <a:xfrm>
            <a:off x="7743493" y="1952416"/>
            <a:ext cx="2698175" cy="523220"/>
          </a:xfrm>
          <a:prstGeom prst="rect">
            <a:avLst/>
          </a:prstGeom>
          <a:noFill/>
        </p:spPr>
        <p:txBody>
          <a:bodyPr wrap="non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高通量材料计算</a:t>
            </a:r>
          </a:p>
        </p:txBody>
      </p:sp>
      <p:sp>
        <p:nvSpPr>
          <p:cNvPr id="12" name="文本框 11">
            <a:extLst>
              <a:ext uri="{FF2B5EF4-FFF2-40B4-BE49-F238E27FC236}">
                <a16:creationId xmlns:a16="http://schemas.microsoft.com/office/drawing/2014/main" id="{02CCBD5B-227C-4F3D-975A-E12FD693157E}"/>
              </a:ext>
            </a:extLst>
          </p:cNvPr>
          <p:cNvSpPr txBox="1"/>
          <p:nvPr/>
        </p:nvSpPr>
        <p:spPr>
          <a:xfrm>
            <a:off x="7743493" y="3346578"/>
            <a:ext cx="198002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材料数据库</a:t>
            </a:r>
          </a:p>
        </p:txBody>
      </p:sp>
      <p:cxnSp>
        <p:nvCxnSpPr>
          <p:cNvPr id="14" name="直接箭头连接符 13">
            <a:extLst>
              <a:ext uri="{FF2B5EF4-FFF2-40B4-BE49-F238E27FC236}">
                <a16:creationId xmlns:a16="http://schemas.microsoft.com/office/drawing/2014/main" id="{2CAF6272-EF18-4295-A2FD-0E4D92F91CBB}"/>
              </a:ext>
            </a:extLst>
          </p:cNvPr>
          <p:cNvCxnSpPr>
            <a:cxnSpLocks/>
            <a:stCxn id="12" idx="1"/>
          </p:cNvCxnSpPr>
          <p:nvPr/>
        </p:nvCxnSpPr>
        <p:spPr>
          <a:xfrm flipH="1" flipV="1">
            <a:off x="4448509" y="3569487"/>
            <a:ext cx="3294984" cy="38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913D5F-9D1E-46B6-BD97-344EF6702F05}"/>
              </a:ext>
            </a:extLst>
          </p:cNvPr>
          <p:cNvCxnSpPr>
            <a:cxnSpLocks/>
            <a:stCxn id="10" idx="1"/>
          </p:cNvCxnSpPr>
          <p:nvPr/>
        </p:nvCxnSpPr>
        <p:spPr>
          <a:xfrm flipH="1" flipV="1">
            <a:off x="3080825" y="4157649"/>
            <a:ext cx="4662668" cy="844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3AA63A-334F-416A-83B0-105EF9C58A81}"/>
              </a:ext>
            </a:extLst>
          </p:cNvPr>
          <p:cNvCxnSpPr>
            <a:cxnSpLocks/>
            <a:stCxn id="11" idx="1"/>
          </p:cNvCxnSpPr>
          <p:nvPr/>
        </p:nvCxnSpPr>
        <p:spPr>
          <a:xfrm flipH="1">
            <a:off x="3770142" y="2214026"/>
            <a:ext cx="3973351" cy="22798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grpSp>
        <p:nvGrpSpPr>
          <p:cNvPr id="5" name="组合 4">
            <a:extLst>
              <a:ext uri="{FF2B5EF4-FFF2-40B4-BE49-F238E27FC236}">
                <a16:creationId xmlns:a16="http://schemas.microsoft.com/office/drawing/2014/main" id="{248DA8CD-6A36-4851-92E4-AB36C4847C1C}"/>
              </a:ext>
            </a:extLst>
          </p:cNvPr>
          <p:cNvGrpSpPr/>
          <p:nvPr/>
        </p:nvGrpSpPr>
        <p:grpSpPr>
          <a:xfrm>
            <a:off x="0" y="0"/>
            <a:ext cx="6487257" cy="523220"/>
            <a:chOff x="0" y="0"/>
            <a:chExt cx="6487257" cy="523220"/>
          </a:xfrm>
        </p:grpSpPr>
        <p:sp>
          <p:nvSpPr>
            <p:cNvPr id="2" name="文本框 1">
              <a:extLst>
                <a:ext uri="{FF2B5EF4-FFF2-40B4-BE49-F238E27FC236}">
                  <a16:creationId xmlns:a16="http://schemas.microsoft.com/office/drawing/2014/main" id="{289916E2-E248-45C5-A3AE-8879D17838C8}"/>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9" name="矩形 8">
            <a:extLst>
              <a:ext uri="{FF2B5EF4-FFF2-40B4-BE49-F238E27FC236}">
                <a16:creationId xmlns:a16="http://schemas.microsoft.com/office/drawing/2014/main" id="{9FD96B73-66D9-4162-AFE6-34BA2F87CE38}"/>
              </a:ext>
            </a:extLst>
          </p:cNvPr>
          <p:cNvSpPr/>
          <p:nvPr/>
        </p:nvSpPr>
        <p:spPr>
          <a:xfrm>
            <a:off x="6356624" y="53143"/>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制备</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971800"/>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760849"/>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771168"/>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832837"/>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1136323"/>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934639"/>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1326823"/>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2125139"/>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3311828"/>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3311828"/>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3311828"/>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871302"/>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1072986"/>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1326823"/>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2125139"/>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99798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971925"/>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450133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53117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691831"/>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951349"/>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721677"/>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961668"/>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57585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4006342"/>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766351"/>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4023337"/>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4234636"/>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796541"/>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973785"/>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4196842"/>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881154"/>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68026" y="0"/>
            <a:ext cx="4434040" cy="4909188"/>
            <a:chOff x="7161056" y="1174053"/>
            <a:chExt cx="5030943" cy="5570055"/>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899"/>
              <a:ext cx="2139833"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r>
                <a:rPr lang="en-US" altLang="zh-CN" sz="1400" b="1" baseline="30000" dirty="0">
                  <a:latin typeface="微软雅黑" panose="020B0503020204020204" pitchFamily="34" charset="-122"/>
                  <a:ea typeface="微软雅黑" panose="020B0503020204020204" pitchFamily="34" charset="-122"/>
                </a:rPr>
                <a:t>[1]</a:t>
              </a:r>
              <a:endParaRPr lang="zh-CN" altLang="en-US" sz="1400" b="1" baseline="30000" dirty="0">
                <a:latin typeface="微软雅黑" panose="020B0503020204020204" pitchFamily="34" charset="-122"/>
                <a:ea typeface="微软雅黑" panose="020B0503020204020204" pitchFamily="34" charset="-122"/>
              </a:endParaRPr>
            </a:p>
          </p:txBody>
        </p:sp>
      </p:grpSp>
      <p:sp>
        <p:nvSpPr>
          <p:cNvPr id="78" name="矩形 77">
            <a:extLst>
              <a:ext uri="{FF2B5EF4-FFF2-40B4-BE49-F238E27FC236}">
                <a16:creationId xmlns:a16="http://schemas.microsoft.com/office/drawing/2014/main" id="{42BEBA15-7BB1-4B03-AA33-FB1658DB061B}"/>
              </a:ext>
            </a:extLst>
          </p:cNvPr>
          <p:cNvSpPr/>
          <p:nvPr/>
        </p:nvSpPr>
        <p:spPr>
          <a:xfrm>
            <a:off x="0" y="6598670"/>
            <a:ext cx="6096000" cy="261610"/>
          </a:xfrm>
          <a:prstGeom prst="rect">
            <a:avLst/>
          </a:prstGeom>
        </p:spPr>
        <p:txBody>
          <a:bodyPr wrap="square">
            <a:spAutoFit/>
          </a:bodyPr>
          <a:lstStyle/>
          <a:p>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向勇</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闫宗楷</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朱焱麟</a:t>
            </a:r>
            <a:r>
              <a:rPr lang="en-US" altLang="zh-CN"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等</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材料基因组技术前沿进展</a:t>
            </a:r>
            <a:r>
              <a:rPr lang="en-US" altLang="zh-CN" sz="1100" dirty="0">
                <a:solidFill>
                  <a:srgbClr val="000000"/>
                </a:solidFill>
                <a:latin typeface="Arial" panose="020B0604020202020204" pitchFamily="34" charset="0"/>
              </a:rPr>
              <a:t>[J]. </a:t>
            </a:r>
            <a:r>
              <a:rPr lang="zh-CN" altLang="en-US" sz="1100" dirty="0">
                <a:solidFill>
                  <a:srgbClr val="000000"/>
                </a:solidFill>
                <a:latin typeface="Arial" panose="020B0604020202020204" pitchFamily="34" charset="0"/>
              </a:rPr>
              <a:t>电子科技大学学报</a:t>
            </a:r>
            <a:r>
              <a:rPr lang="en-US" altLang="zh-CN" sz="1100" dirty="0">
                <a:solidFill>
                  <a:srgbClr val="000000"/>
                </a:solidFill>
                <a:latin typeface="Arial" panose="020B0604020202020204" pitchFamily="34" charset="0"/>
              </a:rPr>
              <a:t>, 2016, 45(4):634-649.</a:t>
            </a:r>
            <a:endParaRPr lang="zh-CN" altLang="en-US" sz="1100" dirty="0"/>
          </a:p>
        </p:txBody>
      </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grpSp>
        <p:nvGrpSpPr>
          <p:cNvPr id="8" name="组合 7">
            <a:extLst>
              <a:ext uri="{FF2B5EF4-FFF2-40B4-BE49-F238E27FC236}">
                <a16:creationId xmlns:a16="http://schemas.microsoft.com/office/drawing/2014/main" id="{C011947E-6E9A-4B68-9F47-C3C40D9714B3}"/>
              </a:ext>
            </a:extLst>
          </p:cNvPr>
          <p:cNvGrpSpPr/>
          <p:nvPr/>
        </p:nvGrpSpPr>
        <p:grpSpPr>
          <a:xfrm>
            <a:off x="0" y="0"/>
            <a:ext cx="6539506" cy="523220"/>
            <a:chOff x="0" y="0"/>
            <a:chExt cx="6539506" cy="523220"/>
          </a:xfrm>
        </p:grpSpPr>
        <p:sp>
          <p:nvSpPr>
            <p:cNvPr id="9" name="文本框 8">
              <a:extLst>
                <a:ext uri="{FF2B5EF4-FFF2-40B4-BE49-F238E27FC236}">
                  <a16:creationId xmlns:a16="http://schemas.microsoft.com/office/drawing/2014/main" id="{EC9965B0-418B-4936-AA56-80A70E61EB5F}"/>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0" name="文本框 9">
              <a:extLst>
                <a:ext uri="{FF2B5EF4-FFF2-40B4-BE49-F238E27FC236}">
                  <a16:creationId xmlns:a16="http://schemas.microsoft.com/office/drawing/2014/main" id="{AD436DD6-9ECF-4411-8AF0-D2E23D5E93A1}"/>
                </a:ext>
              </a:extLst>
            </p:cNvPr>
            <p:cNvSpPr txBox="1"/>
            <p:nvPr/>
          </p:nvSpPr>
          <p:spPr>
            <a:xfrm>
              <a:off x="4200404"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11" name="矩形 10">
            <a:extLst>
              <a:ext uri="{FF2B5EF4-FFF2-40B4-BE49-F238E27FC236}">
                <a16:creationId xmlns:a16="http://schemas.microsoft.com/office/drawing/2014/main" id="{0CD8A89D-A0B8-48F7-809F-01D6B582E605}"/>
              </a:ext>
            </a:extLst>
          </p:cNvPr>
          <p:cNvSpPr/>
          <p:nvPr/>
        </p:nvSpPr>
        <p:spPr>
          <a:xfrm>
            <a:off x="6421944" y="79269"/>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表征</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07505" y="69124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07505" y="115178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07505" y="1550775"/>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07505" y="2135550"/>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Tree>
    <p:extLst>
      <p:ext uri="{BB962C8B-B14F-4D97-AF65-F5344CB8AC3E}">
        <p14:creationId xmlns:p14="http://schemas.microsoft.com/office/powerpoint/2010/main" val="196551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grpSp>
        <p:nvGrpSpPr>
          <p:cNvPr id="9" name="组合 8">
            <a:extLst>
              <a:ext uri="{FF2B5EF4-FFF2-40B4-BE49-F238E27FC236}">
                <a16:creationId xmlns:a16="http://schemas.microsoft.com/office/drawing/2014/main" id="{E96AA822-5BA0-41C5-A2CD-61D230C448DE}"/>
              </a:ext>
            </a:extLst>
          </p:cNvPr>
          <p:cNvGrpSpPr/>
          <p:nvPr/>
        </p:nvGrpSpPr>
        <p:grpSpPr>
          <a:xfrm>
            <a:off x="0" y="0"/>
            <a:ext cx="6487253" cy="523220"/>
            <a:chOff x="0" y="0"/>
            <a:chExt cx="6487253" cy="523220"/>
          </a:xfrm>
        </p:grpSpPr>
        <p:sp>
          <p:nvSpPr>
            <p:cNvPr id="10" name="文本框 9">
              <a:extLst>
                <a:ext uri="{FF2B5EF4-FFF2-40B4-BE49-F238E27FC236}">
                  <a16:creationId xmlns:a16="http://schemas.microsoft.com/office/drawing/2014/main" id="{B10B2C6D-D559-4F32-80BC-096DFD2142FC}"/>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8B087CC2-FD40-4972-A029-D457F90AFEAF}"/>
                </a:ext>
              </a:extLst>
            </p:cNvPr>
            <p:cNvSpPr txBox="1"/>
            <p:nvPr/>
          </p:nvSpPr>
          <p:spPr>
            <a:xfrm>
              <a:off x="4148151" y="42505"/>
              <a:ext cx="233910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高通量材料计算</a:t>
              </a:r>
            </a:p>
          </p:txBody>
        </p:sp>
      </p:gr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70" y="4933254"/>
            <a:ext cx="2492990" cy="1015663"/>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通过机器“学习”，</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从数据自身中寻找</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数据关联或规律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Tree>
    <p:extLst>
      <p:ext uri="{BB962C8B-B14F-4D97-AF65-F5344CB8AC3E}">
        <p14:creationId xmlns:p14="http://schemas.microsoft.com/office/powerpoint/2010/main" val="38423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Tree>
    <p:extLst>
      <p:ext uri="{BB962C8B-B14F-4D97-AF65-F5344CB8AC3E}">
        <p14:creationId xmlns:p14="http://schemas.microsoft.com/office/powerpoint/2010/main" val="1436149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2187</TotalTime>
  <Words>2046</Words>
  <Application>Microsoft Office PowerPoint</Application>
  <PresentationFormat>宽屏</PresentationFormat>
  <Paragraphs>386</Paragraphs>
  <Slides>39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524</cp:revision>
  <dcterms:created xsi:type="dcterms:W3CDTF">2018-07-17T03:32:38Z</dcterms:created>
  <dcterms:modified xsi:type="dcterms:W3CDTF">2018-07-19T03:06:22Z</dcterms:modified>
</cp:coreProperties>
</file>